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5"/>
  </p:notesMasterIdLst>
  <p:sldIdLst>
    <p:sldId id="25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vu9KrN7AyQp30q4iJP50hobGo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32536-0E1D-D2E9-61D1-52BC67646D83}" v="22" dt="2023-03-06T16:04:04.743"/>
  </p1510:revLst>
</p1510:revInfo>
</file>

<file path=ppt/tableStyles.xml><?xml version="1.0" encoding="utf-8"?>
<a:tblStyleLst xmlns:a="http://schemas.openxmlformats.org/drawingml/2006/main" def="{DF083E44-79D5-493E-A0E8-1917A9B234D1}">
  <a:tblStyle styleId="{DF083E44-79D5-493E-A0E8-1917A9B234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953D3C-98B2-476E-B76C-37CDC3E96D3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ceda79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dceda79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ceda79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d24bddb5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1dd24bddb5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1dd24bddb5f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dd24bddb5f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dd24bddb5f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d24bddb5f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1dd24bddb5f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d24bddb5f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1dd24bddb5f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1dd24bddb5f_2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dd24bddb5f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1dd24bddb5f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dd24bddb5f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1dd24bddb5f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dd24bddb5f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1dd24bddb5f_2_91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7bb854b4f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17bb854b4f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7bb854b4f6_2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7b7ad0091f_0_10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7b7ad0091f_0_10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17b7ad0091f_0_10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9pPr>
          </a:lstStyle>
          <a:p>
            <a:endParaRPr/>
          </a:p>
        </p:txBody>
      </p:sp>
      <p:sp>
        <p:nvSpPr>
          <p:cNvPr id="86" name="Google Shape;86;g17b7ad0091f_0_10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9pPr>
          </a:lstStyle>
          <a:p>
            <a:endParaRPr/>
          </a:p>
        </p:txBody>
      </p:sp>
      <p:sp>
        <p:nvSpPr>
          <p:cNvPr id="87" name="Google Shape;87;g17b7ad0091f_0_10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7823ed6b6_1_1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37823ed6b6_1_14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137823ed6b6_1_1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37823ed6b6_1_1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7823ed6b6_1_1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b7ad0091f_0_1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7b7ad0091f_0_1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17b7ad0091f_0_1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7823ed6b6_1_13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7823ed6b6_1_13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137823ed6b6_1_1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37823ed6b6_1_1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7823ed6b6_1_1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7823ed6b6_1_148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7823ed6b6_1_14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137823ed6b6_1_1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37823ed6b6_1_1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7823ed6b6_1_1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7823ed6b6_1_15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7823ed6b6_1_15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9" name="Google Shape;119;g137823ed6b6_1_15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g137823ed6b6_1_1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37823ed6b6_1_1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7823ed6b6_1_1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7823ed6b6_1_16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37823ed6b6_1_16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g137823ed6b6_1_16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7" name="Google Shape;127;g137823ed6b6_1_161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8" name="Google Shape;128;g137823ed6b6_1_161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9" name="Google Shape;129;g137823ed6b6_1_1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37823ed6b6_1_1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7823ed6b6_1_1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7823ed6b6_1_17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37823ed6b6_1_1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37823ed6b6_1_1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7823ed6b6_1_1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823ed6b6_1_1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37823ed6b6_1_1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37823ed6b6_1_1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7823ed6b6_1_179"/>
          <p:cNvSpPr txBox="1">
            <a:spLocks noGrp="1"/>
          </p:cNvSpPr>
          <p:nvPr>
            <p:ph type="title"/>
          </p:nvPr>
        </p:nvSpPr>
        <p:spPr>
          <a:xfrm>
            <a:off x="609600" y="273051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7823ed6b6_1_17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4" name="Google Shape;144;g137823ed6b6_1_179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g137823ed6b6_1_1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7823ed6b6_1_1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7823ed6b6_1_1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7823ed6b6_1_18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7823ed6b6_1_18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37823ed6b6_1_186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2" name="Google Shape;152;g137823ed6b6_1_1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7823ed6b6_1_1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37823ed6b6_1_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7823ed6b6_1_19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37823ed6b6_1_193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37823ed6b6_1_1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7823ed6b6_1_1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37823ed6b6_1_1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7823ed6b6_1_199"/>
          <p:cNvSpPr txBox="1">
            <a:spLocks noGrp="1"/>
          </p:cNvSpPr>
          <p:nvPr>
            <p:ph type="title"/>
          </p:nvPr>
        </p:nvSpPr>
        <p:spPr>
          <a:xfrm rot="5400000">
            <a:off x="7285050" y="1828787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37823ed6b6_1_199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3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137823ed6b6_1_19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37823ed6b6_1_1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37823ed6b6_1_19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7823ed6b6_1_1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137823ed6b6_1_13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g137823ed6b6_1_1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g137823ed6b6_1_1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137823ed6b6_1_1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mailto:intur@turdep.gob.ar" TargetMode="External"/><Relationship Id="rId4" Type="http://schemas.openxmlformats.org/officeDocument/2006/relationships/hyperlink" Target="https://www.argentina.gob.ar/turismoydeportes/intu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ceda7947f_0_0"/>
          <p:cNvSpPr txBox="1">
            <a:spLocks noGrp="1"/>
          </p:cNvSpPr>
          <p:nvPr>
            <p:ph type="body" idx="1"/>
          </p:nvPr>
        </p:nvSpPr>
        <p:spPr>
          <a:xfrm>
            <a:off x="506875" y="4302225"/>
            <a:ext cx="9950400" cy="21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Programa de Incentivo para Inversiones Turísticas de Pequeños Prestadores </a:t>
            </a:r>
            <a:endParaRPr sz="36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InTur 3 </a:t>
            </a:r>
            <a:endParaRPr sz="4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3" name="Google Shape;173;g1dceda7947f_0_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  <p:pic>
        <p:nvPicPr>
          <p:cNvPr id="174" name="Google Shape;174;g1dceda7947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703" y="368050"/>
            <a:ext cx="1784450" cy="10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d24bddb5f_2_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  <p:sp>
        <p:nvSpPr>
          <p:cNvPr id="295" name="Google Shape;295;g1dd24bddb5f_2_0"/>
          <p:cNvSpPr txBox="1"/>
          <p:nvPr/>
        </p:nvSpPr>
        <p:spPr>
          <a:xfrm>
            <a:off x="3029850" y="2592000"/>
            <a:ext cx="61323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5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LINEAMIENTOS TERCERA EDICIÓN</a:t>
            </a:r>
            <a:endParaRPr sz="4500" b="1" i="0" u="none" strike="noStrike" cap="none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dd24bddb5f_2_22"/>
          <p:cNvSpPr txBox="1"/>
          <p:nvPr/>
        </p:nvSpPr>
        <p:spPr>
          <a:xfrm>
            <a:off x="2052625" y="1231713"/>
            <a:ext cx="59073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300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APORTES NO REEMBOLSABLES</a:t>
            </a:r>
            <a:endParaRPr sz="2300" b="1" i="0" u="none" strike="noStrike" cap="none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s-MX" sz="21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PARA PROYECTOS DE INVERSIÓN APROBADOS</a:t>
            </a:r>
            <a:endParaRPr sz="2300" b="1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aphicFrame>
        <p:nvGraphicFramePr>
          <p:cNvPr id="301" name="Google Shape;301;g1dd24bddb5f_2_22"/>
          <p:cNvGraphicFramePr/>
          <p:nvPr/>
        </p:nvGraphicFramePr>
        <p:xfrm>
          <a:off x="282779" y="2371066"/>
          <a:ext cx="8479725" cy="2407654"/>
        </p:xfrm>
        <a:graphic>
          <a:graphicData uri="http://schemas.openxmlformats.org/drawingml/2006/table">
            <a:tbl>
              <a:tblPr>
                <a:noFill/>
                <a:tableStyleId>{6E953D3C-98B2-476E-B76C-37CDC3E96D3A}</a:tableStyleId>
              </a:tblPr>
              <a:tblGrid>
                <a:gridCol w="185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CATEGORÍAS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Monto máximo ANR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Porcentaje máximo ANR</a:t>
                      </a:r>
                      <a:r>
                        <a:rPr lang="es-MX" sz="1800" u="none" strike="noStrike" cap="none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Contrapartida mínima obligatoria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Prestadores Independientes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$ 1.</a:t>
                      </a:r>
                      <a:r>
                        <a:rPr lang="es-MX" sz="1600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0</a:t>
                      </a: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00.000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80% del monto total del proyecto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20% del monto total del proyecto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Pequeños Prestadores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$ 2.000.000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70% </a:t>
                      </a:r>
                      <a:r>
                        <a:rPr lang="es-MX" sz="1600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del monto total del proyecto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30% del monto total del proyecto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4675" marR="84675" marT="84675" marB="84675" anchor="ctr">
                    <a:lnL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283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02" name="Google Shape;302;g1dd24bddb5f_2_22"/>
          <p:cNvGrpSpPr/>
          <p:nvPr/>
        </p:nvGrpSpPr>
        <p:grpSpPr>
          <a:xfrm>
            <a:off x="841253" y="1377256"/>
            <a:ext cx="797184" cy="603817"/>
            <a:chOff x="3308351" y="5593554"/>
            <a:chExt cx="1117600" cy="852488"/>
          </a:xfrm>
        </p:grpSpPr>
        <p:sp>
          <p:nvSpPr>
            <p:cNvPr id="303" name="Google Shape;303;g1dd24bddb5f_2_22"/>
            <p:cNvSpPr/>
            <p:nvPr/>
          </p:nvSpPr>
          <p:spPr>
            <a:xfrm>
              <a:off x="3308351" y="5593554"/>
              <a:ext cx="555625" cy="90488"/>
            </a:xfrm>
            <a:custGeom>
              <a:avLst/>
              <a:gdLst/>
              <a:ahLst/>
              <a:cxnLst/>
              <a:rect l="l" t="t" r="r" b="b"/>
              <a:pathLst>
                <a:path w="148" h="24" extrusionOk="0">
                  <a:moveTo>
                    <a:pt x="1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3" y="24"/>
                    <a:pt x="8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5" y="24"/>
                    <a:pt x="148" y="20"/>
                    <a:pt x="148" y="16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4"/>
                    <a:pt x="145" y="0"/>
                    <a:pt x="14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1dd24bddb5f_2_22"/>
            <p:cNvSpPr/>
            <p:nvPr/>
          </p:nvSpPr>
          <p:spPr>
            <a:xfrm>
              <a:off x="3308351" y="6077742"/>
              <a:ext cx="363538" cy="90488"/>
            </a:xfrm>
            <a:custGeom>
              <a:avLst/>
              <a:gdLst/>
              <a:ahLst/>
              <a:cxnLst/>
              <a:rect l="l" t="t" r="r" b="b"/>
              <a:pathLst>
                <a:path w="97" h="24" extrusionOk="0">
                  <a:moveTo>
                    <a:pt x="96" y="5"/>
                  </a:moveTo>
                  <a:cubicBezTo>
                    <a:pt x="96" y="3"/>
                    <a:pt x="96" y="2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18"/>
                    <a:pt x="96" y="12"/>
                    <a:pt x="96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1dd24bddb5f_2_22"/>
            <p:cNvSpPr/>
            <p:nvPr/>
          </p:nvSpPr>
          <p:spPr>
            <a:xfrm>
              <a:off x="3308351" y="6201567"/>
              <a:ext cx="404813" cy="90488"/>
            </a:xfrm>
            <a:custGeom>
              <a:avLst/>
              <a:gdLst/>
              <a:ahLst/>
              <a:cxnLst/>
              <a:rect l="l" t="t" r="r" b="b"/>
              <a:pathLst>
                <a:path w="108" h="24" extrusionOk="0">
                  <a:moveTo>
                    <a:pt x="9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3" y="24"/>
                    <a:pt x="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4" y="16"/>
                    <a:pt x="101" y="8"/>
                    <a:pt x="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1dd24bddb5f_2_22"/>
            <p:cNvSpPr/>
            <p:nvPr/>
          </p:nvSpPr>
          <p:spPr>
            <a:xfrm>
              <a:off x="3308351" y="6322217"/>
              <a:ext cx="506413" cy="88900"/>
            </a:xfrm>
            <a:custGeom>
              <a:avLst/>
              <a:gdLst/>
              <a:ahLst/>
              <a:cxnLst/>
              <a:rect l="l" t="t" r="r" b="b"/>
              <a:pathLst>
                <a:path w="135" h="24" extrusionOk="0">
                  <a:moveTo>
                    <a:pt x="11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3" y="24"/>
                    <a:pt x="8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27" y="17"/>
                    <a:pt x="119" y="9"/>
                    <a:pt x="11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g1dd24bddb5f_2_22"/>
            <p:cNvSpPr/>
            <p:nvPr/>
          </p:nvSpPr>
          <p:spPr>
            <a:xfrm>
              <a:off x="3308351" y="5714204"/>
              <a:ext cx="555625" cy="88900"/>
            </a:xfrm>
            <a:custGeom>
              <a:avLst/>
              <a:gdLst/>
              <a:ahLst/>
              <a:cxnLst/>
              <a:rect l="l" t="t" r="r" b="b"/>
              <a:pathLst>
                <a:path w="148" h="24" extrusionOk="0">
                  <a:moveTo>
                    <a:pt x="148" y="8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4"/>
                    <a:pt x="145" y="0"/>
                    <a:pt x="1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4" y="18"/>
                    <a:pt x="141" y="13"/>
                    <a:pt x="148" y="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1dd24bddb5f_2_22"/>
            <p:cNvSpPr/>
            <p:nvPr/>
          </p:nvSpPr>
          <p:spPr>
            <a:xfrm>
              <a:off x="3308351" y="5838029"/>
              <a:ext cx="449263" cy="88900"/>
            </a:xfrm>
            <a:custGeom>
              <a:avLst/>
              <a:gdLst/>
              <a:ahLst/>
              <a:cxnLst/>
              <a:rect l="l" t="t" r="r" b="b"/>
              <a:pathLst>
                <a:path w="120" h="24" extrusionOk="0">
                  <a:moveTo>
                    <a:pt x="12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3" y="24"/>
                    <a:pt x="8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9" y="15"/>
                    <a:pt x="114" y="7"/>
                    <a:pt x="12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1dd24bddb5f_2_22"/>
            <p:cNvSpPr/>
            <p:nvPr/>
          </p:nvSpPr>
          <p:spPr>
            <a:xfrm>
              <a:off x="3308351" y="5957092"/>
              <a:ext cx="382588" cy="90488"/>
            </a:xfrm>
            <a:custGeom>
              <a:avLst/>
              <a:gdLst/>
              <a:ahLst/>
              <a:cxnLst/>
              <a:rect l="l" t="t" r="r" b="b"/>
              <a:pathLst>
                <a:path w="102" h="24" extrusionOk="0">
                  <a:moveTo>
                    <a:pt x="10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3" y="24"/>
                    <a:pt x="8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7" y="16"/>
                    <a:pt x="99" y="8"/>
                    <a:pt x="10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g1dd24bddb5f_2_22"/>
            <p:cNvSpPr/>
            <p:nvPr/>
          </p:nvSpPr>
          <p:spPr>
            <a:xfrm>
              <a:off x="3724276" y="5747542"/>
              <a:ext cx="701675" cy="69850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105" y="127"/>
                  </a:moveTo>
                  <a:cubicBezTo>
                    <a:pt x="105" y="140"/>
                    <a:pt x="105" y="140"/>
                    <a:pt x="105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3" y="128"/>
                    <a:pt x="74" y="126"/>
                    <a:pt x="70" y="123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9" y="109"/>
                    <a:pt x="87" y="112"/>
                    <a:pt x="95" y="112"/>
                  </a:cubicBezTo>
                  <a:cubicBezTo>
                    <a:pt x="101" y="112"/>
                    <a:pt x="105" y="110"/>
                    <a:pt x="105" y="106"/>
                  </a:cubicBezTo>
                  <a:cubicBezTo>
                    <a:pt x="105" y="102"/>
                    <a:pt x="102" y="100"/>
                    <a:pt x="93" y="97"/>
                  </a:cubicBezTo>
                  <a:cubicBezTo>
                    <a:pt x="80" y="93"/>
                    <a:pt x="70" y="87"/>
                    <a:pt x="70" y="75"/>
                  </a:cubicBezTo>
                  <a:cubicBezTo>
                    <a:pt x="70" y="64"/>
                    <a:pt x="78" y="55"/>
                    <a:pt x="92" y="5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14" y="51"/>
                    <a:pt x="120" y="53"/>
                    <a:pt x="124" y="55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7" y="70"/>
                    <a:pt x="111" y="67"/>
                    <a:pt x="102" y="67"/>
                  </a:cubicBezTo>
                  <a:cubicBezTo>
                    <a:pt x="95" y="67"/>
                    <a:pt x="92" y="69"/>
                    <a:pt x="92" y="72"/>
                  </a:cubicBezTo>
                  <a:cubicBezTo>
                    <a:pt x="92" y="75"/>
                    <a:pt x="96" y="78"/>
                    <a:pt x="107" y="81"/>
                  </a:cubicBezTo>
                  <a:cubicBezTo>
                    <a:pt x="122" y="86"/>
                    <a:pt x="128" y="93"/>
                    <a:pt x="128" y="104"/>
                  </a:cubicBezTo>
                  <a:cubicBezTo>
                    <a:pt x="128" y="115"/>
                    <a:pt x="120" y="125"/>
                    <a:pt x="105" y="127"/>
                  </a:cubicBezTo>
                  <a:moveTo>
                    <a:pt x="94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rgbClr val="4855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g1dd24bddb5f_2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6652" y="987250"/>
            <a:ext cx="3075347" cy="58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dd24bddb5f_2_22"/>
          <p:cNvSpPr txBox="1"/>
          <p:nvPr/>
        </p:nvSpPr>
        <p:spPr>
          <a:xfrm>
            <a:off x="841250" y="5271850"/>
            <a:ext cx="7131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El monto mínimo del ANR solicitado será de $</a:t>
            </a:r>
            <a:r>
              <a:rPr lang="es-MX" sz="1600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r>
              <a:rPr lang="es-MX" sz="160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00.000</a:t>
            </a:r>
            <a:endParaRPr sz="1600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El PRESTADOR no podrá obtener más de un ANR por Convocatoria ni pueden coexistir beneficios de varias convocatorias en simultáneo</a:t>
            </a:r>
            <a:endParaRPr sz="160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dirty="0">
                <a:latin typeface="Encode Sans"/>
                <a:ea typeface="Encode Sans"/>
                <a:cs typeface="Encode Sans"/>
                <a:sym typeface="Encode Sans"/>
              </a:rPr>
              <a:t>No puede tener proyectos que no haya sido aprobada su rendición final</a:t>
            </a:r>
            <a:endParaRPr sz="16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3" name="Google Shape;313;g1dd24bddb5f_2_22"/>
          <p:cNvSpPr/>
          <p:nvPr/>
        </p:nvSpPr>
        <p:spPr>
          <a:xfrm>
            <a:off x="11950" y="11950"/>
            <a:ext cx="12192000" cy="975300"/>
          </a:xfrm>
          <a:prstGeom prst="rect">
            <a:avLst/>
          </a:prstGeom>
          <a:solidFill>
            <a:srgbClr val="4A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BENEFICIOS</a:t>
            </a:r>
            <a:endParaRPr sz="2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dd24bddb5f_2_40"/>
          <p:cNvSpPr/>
          <p:nvPr/>
        </p:nvSpPr>
        <p:spPr>
          <a:xfrm>
            <a:off x="1050400" y="1717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9" name="Google Shape;319;g1dd24bddb5f_2_40"/>
          <p:cNvSpPr txBox="1"/>
          <p:nvPr/>
        </p:nvSpPr>
        <p:spPr>
          <a:xfrm flipH="1">
            <a:off x="1232299" y="2570028"/>
            <a:ext cx="1869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8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INICIO: 13/3</a:t>
            </a:r>
            <a:endParaRPr sz="18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8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FIN: 26/3</a:t>
            </a:r>
            <a:endParaRPr sz="18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0" name="Google Shape;320;g1dd24bddb5f_2_40"/>
          <p:cNvSpPr txBox="1"/>
          <p:nvPr/>
        </p:nvSpPr>
        <p:spPr>
          <a:xfrm>
            <a:off x="1183100" y="22860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CONVOCATORIA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1" name="Google Shape;321;g1dd24bddb5f_2_40"/>
          <p:cNvSpPr/>
          <p:nvPr/>
        </p:nvSpPr>
        <p:spPr>
          <a:xfrm>
            <a:off x="1702554" y="1307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2" name="Google Shape;322;g1dd24bddb5f_2_40"/>
          <p:cNvSpPr/>
          <p:nvPr/>
        </p:nvSpPr>
        <p:spPr>
          <a:xfrm>
            <a:off x="3565000" y="1717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3" name="Google Shape;323;g1dd24bddb5f_2_40"/>
          <p:cNvSpPr txBox="1"/>
          <p:nvPr/>
        </p:nvSpPr>
        <p:spPr>
          <a:xfrm flipH="1">
            <a:off x="3802350" y="2953251"/>
            <a:ext cx="18699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endParaRPr sz="2200" b="1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4" name="Google Shape;324;g1dd24bddb5f_2_40"/>
          <p:cNvSpPr txBox="1"/>
          <p:nvPr/>
        </p:nvSpPr>
        <p:spPr>
          <a:xfrm>
            <a:off x="3697700" y="22098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5" name="Google Shape;325;g1dd24bddb5f_2_40"/>
          <p:cNvSpPr/>
          <p:nvPr/>
        </p:nvSpPr>
        <p:spPr>
          <a:xfrm>
            <a:off x="4293354" y="1307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6" name="Google Shape;326;g1dd24bddb5f_2_40"/>
          <p:cNvSpPr/>
          <p:nvPr/>
        </p:nvSpPr>
        <p:spPr>
          <a:xfrm>
            <a:off x="6145900" y="1702675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7" name="Google Shape;327;g1dd24bddb5f_2_40"/>
          <p:cNvSpPr txBox="1"/>
          <p:nvPr/>
        </p:nvSpPr>
        <p:spPr>
          <a:xfrm flipH="1">
            <a:off x="6372400" y="2684651"/>
            <a:ext cx="18699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6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Tres días corridos.</a:t>
            </a:r>
            <a:endParaRPr sz="16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6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Se estima a mediados de abril</a:t>
            </a:r>
            <a:endParaRPr sz="16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8" name="Google Shape;328;g1dd24bddb5f_2_40"/>
          <p:cNvSpPr txBox="1"/>
          <p:nvPr/>
        </p:nvSpPr>
        <p:spPr>
          <a:xfrm>
            <a:off x="6278600" y="2195100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CONFIRMACIÓN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9" name="Google Shape;329;g1dd24bddb5f_2_40"/>
          <p:cNvSpPr/>
          <p:nvPr/>
        </p:nvSpPr>
        <p:spPr>
          <a:xfrm>
            <a:off x="6874254" y="1292800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0" name="Google Shape;330;g1dd24bddb5f_2_40"/>
          <p:cNvSpPr/>
          <p:nvPr/>
        </p:nvSpPr>
        <p:spPr>
          <a:xfrm>
            <a:off x="8726900" y="1717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1" name="Google Shape;331;g1dd24bddb5f_2_40"/>
          <p:cNvSpPr txBox="1"/>
          <p:nvPr/>
        </p:nvSpPr>
        <p:spPr>
          <a:xfrm flipH="1">
            <a:off x="8789550" y="2843113"/>
            <a:ext cx="21972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5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Opciones de horarios durante la segunda quincena de abril</a:t>
            </a:r>
            <a:endParaRPr sz="15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2" name="Google Shape;332;g1dd24bddb5f_2_40"/>
          <p:cNvSpPr txBox="1"/>
          <p:nvPr/>
        </p:nvSpPr>
        <p:spPr>
          <a:xfrm>
            <a:off x="8859600" y="22098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CAPACITACIÓN RENDICIÓN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3" name="Google Shape;333;g1dd24bddb5f_2_40"/>
          <p:cNvSpPr/>
          <p:nvPr/>
        </p:nvSpPr>
        <p:spPr>
          <a:xfrm>
            <a:off x="9455254" y="1307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4" name="Google Shape;334;g1dd24bddb5f_2_40"/>
          <p:cNvSpPr/>
          <p:nvPr/>
        </p:nvSpPr>
        <p:spPr>
          <a:xfrm>
            <a:off x="2422000" y="4473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5" name="Google Shape;335;g1dd24bddb5f_2_40"/>
          <p:cNvSpPr txBox="1"/>
          <p:nvPr/>
        </p:nvSpPr>
        <p:spPr>
          <a:xfrm flipH="1">
            <a:off x="2578750" y="5672800"/>
            <a:ext cx="20052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32424F"/>
              </a:buClr>
            </a:pPr>
            <a:r>
              <a:rPr lang="es-MX" sz="16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 PARTIR DE LA TRANSFERENCIA</a:t>
            </a:r>
            <a:endParaRPr sz="16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6" name="Google Shape;336;g1dd24bddb5f_2_40"/>
          <p:cNvSpPr txBox="1"/>
          <p:nvPr/>
        </p:nvSpPr>
        <p:spPr>
          <a:xfrm>
            <a:off x="2554700" y="49658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EJECUCIÓN PROYECTO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7" name="Google Shape;337;g1dd24bddb5f_2_40"/>
          <p:cNvSpPr/>
          <p:nvPr/>
        </p:nvSpPr>
        <p:spPr>
          <a:xfrm>
            <a:off x="3074154" y="4063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8" name="Google Shape;338;g1dd24bddb5f_2_40"/>
          <p:cNvSpPr/>
          <p:nvPr/>
        </p:nvSpPr>
        <p:spPr>
          <a:xfrm>
            <a:off x="4936600" y="4473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9" name="Google Shape;339;g1dd24bddb5f_2_40"/>
          <p:cNvSpPr txBox="1"/>
          <p:nvPr/>
        </p:nvSpPr>
        <p:spPr>
          <a:xfrm flipH="1">
            <a:off x="4926650" y="5404450"/>
            <a:ext cx="23187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6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90 DÍAS HÁBILES DESDE LA TRANSFERENCIA</a:t>
            </a:r>
            <a:endParaRPr sz="16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0" name="Google Shape;340;g1dd24bddb5f_2_40"/>
          <p:cNvSpPr txBox="1"/>
          <p:nvPr/>
        </p:nvSpPr>
        <p:spPr>
          <a:xfrm>
            <a:off x="5069300" y="49658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RENDICIÓN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1" name="Google Shape;341;g1dd24bddb5f_2_40"/>
          <p:cNvSpPr/>
          <p:nvPr/>
        </p:nvSpPr>
        <p:spPr>
          <a:xfrm>
            <a:off x="5664954" y="4063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2" name="Google Shape;342;g1dd24bddb5f_2_40"/>
          <p:cNvSpPr/>
          <p:nvPr/>
        </p:nvSpPr>
        <p:spPr>
          <a:xfrm>
            <a:off x="7451200" y="4473400"/>
            <a:ext cx="2318700" cy="2055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3" name="Google Shape;343;g1dd24bddb5f_2_40"/>
          <p:cNvSpPr txBox="1"/>
          <p:nvPr/>
        </p:nvSpPr>
        <p:spPr>
          <a:xfrm flipH="1">
            <a:off x="7517500" y="5439125"/>
            <a:ext cx="2186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6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RENDICIÓN FINAL APROBADA</a:t>
            </a:r>
            <a:endParaRPr sz="16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4" name="Google Shape;344;g1dd24bddb5f_2_40"/>
          <p:cNvSpPr txBox="1"/>
          <p:nvPr/>
        </p:nvSpPr>
        <p:spPr>
          <a:xfrm>
            <a:off x="7583900" y="4965825"/>
            <a:ext cx="2186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2100" b="1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</a:rPr>
              <a:t>FINALIZACIÓN</a:t>
            </a:r>
            <a:endParaRPr sz="2100" b="1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5" name="Google Shape;345;g1dd24bddb5f_2_40"/>
          <p:cNvSpPr/>
          <p:nvPr/>
        </p:nvSpPr>
        <p:spPr>
          <a:xfrm>
            <a:off x="8179554" y="4063525"/>
            <a:ext cx="865800" cy="817200"/>
          </a:xfrm>
          <a:prstGeom prst="ellipse">
            <a:avLst/>
          </a:prstGeom>
          <a:solidFill>
            <a:srgbClr val="9283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7</a:t>
            </a:r>
            <a:endParaRPr sz="32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6" name="Google Shape;346;g1dd24bddb5f_2_40"/>
          <p:cNvSpPr txBox="1"/>
          <p:nvPr/>
        </p:nvSpPr>
        <p:spPr>
          <a:xfrm flipH="1">
            <a:off x="3789400" y="2699376"/>
            <a:ext cx="18699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24F"/>
              </a:buClr>
              <a:buFont typeface="Arial"/>
              <a:buNone/>
            </a:pPr>
            <a:r>
              <a:rPr lang="es-MX" sz="16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Culmina con la comunicación a lxs aprobadxs</a:t>
            </a:r>
            <a:endParaRPr sz="16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7" name="Google Shape;347;g1dd24bddb5f_2_40"/>
          <p:cNvSpPr/>
          <p:nvPr/>
        </p:nvSpPr>
        <p:spPr>
          <a:xfrm>
            <a:off x="11950" y="11950"/>
            <a:ext cx="12192000" cy="975300"/>
          </a:xfrm>
          <a:prstGeom prst="rect">
            <a:avLst/>
          </a:prstGeom>
          <a:solidFill>
            <a:srgbClr val="4A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PROXIMAS FECHAS</a:t>
            </a:r>
            <a:endParaRPr sz="2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dd24bddb5f_2_73"/>
          <p:cNvSpPr txBox="1"/>
          <p:nvPr/>
        </p:nvSpPr>
        <p:spPr>
          <a:xfrm>
            <a:off x="3302700" y="2592000"/>
            <a:ext cx="55866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5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DOCUMENTACIÓN OBLIGATORIA</a:t>
            </a:r>
            <a:endParaRPr sz="45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dd24bddb5f_2_79"/>
          <p:cNvSpPr txBox="1"/>
          <p:nvPr/>
        </p:nvSpPr>
        <p:spPr>
          <a:xfrm>
            <a:off x="816700" y="1337050"/>
            <a:ext cx="10582500" cy="5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DOCUMENTACIÓN</a:t>
            </a:r>
            <a:endParaRPr sz="2200" b="1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DNI</a:t>
            </a:r>
            <a:r>
              <a:rPr lang="es-MX" sz="1600" b="1" i="0" u="none" strike="noStrike" cap="none">
                <a:solidFill>
                  <a:srgbClr val="1B843D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del responsable (anverso y reverso).</a:t>
            </a:r>
            <a:endParaRPr sz="16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Inscripción en AFIP bajo un</a:t>
            </a:r>
            <a:r>
              <a:rPr lang="es-MX" sz="1600" b="1" i="0" u="none" strike="noStrike" cap="none">
                <a:solidFill>
                  <a:srgbClr val="741B47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CLAE turístico.</a:t>
            </a:r>
            <a:endParaRPr sz="16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Si no tiene CLAE turístico Aval</a:t>
            </a:r>
            <a:r>
              <a:rPr lang="es-MX" sz="16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 que acredite que se trata de un prestador turístico </a:t>
            </a:r>
            <a:endParaRPr sz="16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Certificado Pyme</a:t>
            </a:r>
            <a:r>
              <a:rPr lang="es-MX"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vigente (https://www.argentina.gob.ar/produccion/registrar-una-pyme/certificado-pyme)</a:t>
            </a:r>
            <a:endParaRPr sz="16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Constancia de </a:t>
            </a: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Clave Bancaria Uniforme.</a:t>
            </a:r>
            <a:endParaRPr sz="1600" b="1" i="0" u="none" strike="noStrike" cap="none">
              <a:solidFill>
                <a:srgbClr val="1B843D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Habilitación </a:t>
            </a:r>
            <a:r>
              <a:rPr lang="es-MX" sz="1600" b="0" i="0" u="none" strike="noStrike" cap="none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municipal y/o provincial.</a:t>
            </a:r>
            <a:endParaRPr sz="1600" b="0" i="0" u="none" strike="noStrike" cap="none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Formulario 931</a:t>
            </a:r>
            <a:r>
              <a:rPr lang="es-MX" sz="1600" b="0" i="0" u="none" strike="noStrike" cap="none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, en caso de tener empleados/as a cargo (último mes disponible).</a:t>
            </a:r>
            <a:endParaRPr sz="1600">
              <a:solidFill>
                <a:srgbClr val="434343"/>
              </a:solidFill>
              <a:highlight>
                <a:srgbClr val="FFE599"/>
              </a:highlight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Documentación complementaria al proyecto (situación inicial y presupuestos)</a:t>
            </a:r>
            <a:endParaRPr sz="16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INVERSIÓN</a:t>
            </a:r>
            <a:endParaRPr sz="2200" b="1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127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700"/>
              <a:buFont typeface="Encode Sans"/>
              <a:buChar char="●"/>
            </a:pPr>
            <a:r>
              <a:rPr lang="es-MX" sz="16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Datos del prestador (TAD); </a:t>
            </a:r>
            <a:endParaRPr sz="16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127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700"/>
              <a:buFont typeface="Encode Sans"/>
              <a:buChar char="●"/>
            </a:pPr>
            <a:r>
              <a:rPr lang="es-MX" sz="16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Inversión (TAD), </a:t>
            </a:r>
            <a:endParaRPr sz="16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127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700"/>
              <a:buFont typeface="Encode Sans"/>
              <a:buChar char="●"/>
            </a:pPr>
            <a:r>
              <a:rPr lang="es-MX" sz="16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Cuadro Adquisiciones (Excel a descargar de la web)</a:t>
            </a:r>
            <a:endParaRPr sz="2200" b="1">
              <a:solidFill>
                <a:schemeClr val="accent4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9" name="Google Shape;359;g1dd24bddb5f_2_79"/>
          <p:cNvSpPr/>
          <p:nvPr/>
        </p:nvSpPr>
        <p:spPr>
          <a:xfrm>
            <a:off x="11950" y="11950"/>
            <a:ext cx="12192000" cy="975300"/>
          </a:xfrm>
          <a:prstGeom prst="rect">
            <a:avLst/>
          </a:prstGeom>
          <a:solidFill>
            <a:srgbClr val="4A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PERSONAS HUMANAS</a:t>
            </a:r>
            <a:endParaRPr sz="2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60" name="Google Shape;360;g1dd24bddb5f_2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0188" y="5594775"/>
            <a:ext cx="1759886" cy="1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dd24bddb5f_2_85"/>
          <p:cNvSpPr txBox="1"/>
          <p:nvPr/>
        </p:nvSpPr>
        <p:spPr>
          <a:xfrm>
            <a:off x="813400" y="1136350"/>
            <a:ext cx="10589100" cy="567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DOCUMENTACIÓN</a:t>
            </a:r>
            <a:endParaRPr sz="2000" b="1" dirty="0">
              <a:solidFill>
                <a:srgbClr val="1B843D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Estatuto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 la entidad actualizado y su inscripción en el Registro.</a:t>
            </a:r>
            <a:endParaRPr sz="16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Últim</a:t>
            </a:r>
            <a:r>
              <a:rPr lang="es-MX" sz="16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acta de designación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de autoridades.</a:t>
            </a:r>
            <a:endParaRPr sz="1600" b="0" i="0" u="none" strike="noStrike" cap="none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Poder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del apoderado, si actúa en representación.</a:t>
            </a:r>
            <a:endParaRPr sz="1600" b="0" i="0" u="none" strike="noStrike" cap="none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DNI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del representante legal o apoderado-anverso reverso-</a:t>
            </a:r>
            <a:endParaRPr sz="1600" b="0" i="0" u="none" strike="noStrike" cap="none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Inscripción en AFIP bajo un</a:t>
            </a:r>
            <a:r>
              <a:rPr lang="es-MX" sz="1600" b="1" i="0" u="none" strike="noStrike" cap="none" dirty="0">
                <a:solidFill>
                  <a:srgbClr val="741B47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CLAE tu</a:t>
            </a: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rístico</a:t>
            </a:r>
            <a:r>
              <a:rPr lang="es-MX" sz="1600" b="0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.</a:t>
            </a:r>
            <a:endParaRPr sz="1600" b="1" i="0" u="none" strike="noStrike" cap="none" dirty="0">
              <a:solidFill>
                <a:srgbClr val="9283BE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Si no tiene CLAE turístico </a:t>
            </a:r>
            <a:r>
              <a:rPr lang="es-MX" sz="1600" b="1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Aval</a:t>
            </a:r>
            <a:r>
              <a:rPr lang="es-MX" sz="1600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que acredite que se trata de un prestador turístico </a:t>
            </a:r>
            <a:endParaRPr sz="1600" b="1" dirty="0">
              <a:solidFill>
                <a:srgbClr val="741B47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Certificado Pyme</a:t>
            </a:r>
            <a:r>
              <a:rPr lang="es-MX" sz="1600" b="0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vigente (https://www.argentina.gob.ar/produccion/registrar-una-pyme/certificado-pyme)</a:t>
            </a:r>
            <a:endParaRPr sz="1600" b="0" i="0" u="none" strike="noStrike" cap="none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Constancia de </a:t>
            </a: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Clave Bancaria Uniforme. </a:t>
            </a:r>
            <a:endParaRPr sz="1600" b="0" i="0" u="none" strike="noStrike" cap="none" dirty="0">
              <a:solidFill>
                <a:srgbClr val="9283BE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Habilitación </a:t>
            </a:r>
            <a:r>
              <a:rPr lang="es-MX" sz="1600" b="0" i="0" u="none" strike="noStrike" cap="none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municipal y/o provincial.</a:t>
            </a:r>
            <a:endParaRPr sz="1600" b="0" i="0" u="none" strike="noStrike" cap="none" dirty="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b="1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Formulario 931</a:t>
            </a:r>
            <a:r>
              <a:rPr lang="es-MX" sz="1600" b="0" i="0" u="none" strike="noStrike" cap="none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,</a:t>
            </a:r>
            <a:r>
              <a:rPr lang="es-MX" sz="1600" b="0" i="0" u="none" strike="noStrike" cap="none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 en caso de tener empleados/as a cargo (último mes disponible).</a:t>
            </a:r>
            <a:endParaRPr sz="1600" dirty="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marR="0" lvl="0" indent="-406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➔"/>
            </a:pPr>
            <a:r>
              <a:rPr lang="es-MX" sz="16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s-MX" sz="1600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ocumentación respaldatoria (presupuestos y situación inicial).</a:t>
            </a:r>
            <a:endParaRPr sz="1600" i="0" u="none" strike="noStrike" cap="none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283BE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INVERSIÓN</a:t>
            </a:r>
            <a:endParaRPr sz="2000" b="1" dirty="0">
              <a:solidFill>
                <a:srgbClr val="9283BE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Datos del prestador (TAD); </a:t>
            </a:r>
            <a:endParaRPr sz="1600" dirty="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Inversión (TAD), </a:t>
            </a:r>
            <a:endParaRPr sz="1600" dirty="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609600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B9B1"/>
              </a:buClr>
              <a:buSzPts val="1600"/>
              <a:buFont typeface="Encode Sans"/>
              <a:buChar char="●"/>
            </a:pPr>
            <a:r>
              <a:rPr lang="es-MX" sz="1600" dirty="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Cuadro Adquisiciones (Excel a descargar de la web)</a:t>
            </a:r>
            <a:endParaRPr sz="16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66" name="Google Shape;366;g1dd24bddb5f_2_85"/>
          <p:cNvSpPr/>
          <p:nvPr/>
        </p:nvSpPr>
        <p:spPr>
          <a:xfrm>
            <a:off x="11950" y="11950"/>
            <a:ext cx="12192000" cy="975300"/>
          </a:xfrm>
          <a:prstGeom prst="rect">
            <a:avLst/>
          </a:prstGeom>
          <a:solidFill>
            <a:srgbClr val="4A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PERSONAS JURÍDICAS</a:t>
            </a:r>
            <a:endParaRPr sz="2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67" name="Google Shape;367;g1dd24bddb5f_2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0188" y="5594775"/>
            <a:ext cx="1759886" cy="1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dd24bddb5f_2_91"/>
          <p:cNvSpPr txBox="1"/>
          <p:nvPr/>
        </p:nvSpPr>
        <p:spPr>
          <a:xfrm>
            <a:off x="734250" y="1565400"/>
            <a:ext cx="8251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0" i="0" u="none" strike="noStrike" cap="none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Para más información ingresar a:</a:t>
            </a:r>
            <a:endParaRPr sz="2400" b="1" i="0" u="none" strike="noStrike" cap="none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3BE"/>
              </a:buClr>
              <a:buSzPts val="1800"/>
              <a:buFont typeface="Encode Sans"/>
              <a:buChar char="➔"/>
            </a:pPr>
            <a:r>
              <a:rPr lang="es-MX" sz="1800" b="1" i="0" u="sng" strike="noStrike" cap="none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https://www.argentina.gob.ar/turismoydeportes/intur</a:t>
            </a:r>
            <a:endParaRPr sz="1800" b="1" i="0" u="none" strike="noStrike" cap="none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0" i="0" u="none" strike="noStrike" cap="none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Mail de consultas:</a:t>
            </a:r>
            <a:endParaRPr sz="2400" b="1" i="0" u="none" strike="noStrike" cap="none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83BE"/>
              </a:buClr>
              <a:buSzPts val="1800"/>
              <a:buFont typeface="Encode Sans"/>
              <a:buChar char="➔"/>
            </a:pPr>
            <a:r>
              <a:rPr lang="es-MX" sz="1800" b="1" i="0" u="sng" strike="noStrike" cap="none">
                <a:solidFill>
                  <a:srgbClr val="4AB9B1"/>
                </a:solidFill>
                <a:latin typeface="Encode Sans"/>
                <a:ea typeface="Encode Sans"/>
                <a:cs typeface="Encode Sans"/>
                <a:sym typeface="Encode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intur@turismo.gob.ar</a:t>
            </a:r>
            <a:endParaRPr sz="1800" b="1" i="0" u="none" strike="noStrike" cap="none">
              <a:solidFill>
                <a:srgbClr val="4AB9B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400" b="0" i="0" u="none" strike="noStrike" cap="none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3" name="Google Shape;373;g1dd24bddb5f_2_91"/>
          <p:cNvSpPr/>
          <p:nvPr/>
        </p:nvSpPr>
        <p:spPr>
          <a:xfrm>
            <a:off x="11950" y="11950"/>
            <a:ext cx="12192000" cy="975300"/>
          </a:xfrm>
          <a:prstGeom prst="rect">
            <a:avLst/>
          </a:prstGeom>
          <a:solidFill>
            <a:srgbClr val="4A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INTUR</a:t>
            </a:r>
            <a:endParaRPr sz="28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74" name="Google Shape;374;g1dd24bddb5f_2_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0188" y="5594775"/>
            <a:ext cx="1759886" cy="1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7bb854b4f6_2_7"/>
          <p:cNvSpPr txBox="1"/>
          <p:nvPr/>
        </p:nvSpPr>
        <p:spPr>
          <a:xfrm>
            <a:off x="2408400" y="2183700"/>
            <a:ext cx="7375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s-MX" sz="62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¡Muchas gracias!</a:t>
            </a:r>
            <a:endParaRPr sz="62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81" name="Google Shape;381;g17bb854b4f6_2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88" y="5262925"/>
            <a:ext cx="2103425" cy="122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FA42BC6A1CFD4889DFAC049FF94A93" ma:contentTypeVersion="16" ma:contentTypeDescription="Crear nuevo documento." ma:contentTypeScope="" ma:versionID="ffeddf8820d74bcac734040933e31794">
  <xsd:schema xmlns:xsd="http://www.w3.org/2001/XMLSchema" xmlns:xs="http://www.w3.org/2001/XMLSchema" xmlns:p="http://schemas.microsoft.com/office/2006/metadata/properties" xmlns:ns2="4608e449-5d9d-49c7-a83f-fdf247443c1e" xmlns:ns3="6406a0b7-bb9d-4938-a912-b88987d9d2cc" targetNamespace="http://schemas.microsoft.com/office/2006/metadata/properties" ma:root="true" ma:fieldsID="dab0af8184c2741712ec64e04186d37f" ns2:_="" ns3:_="">
    <xsd:import namespace="4608e449-5d9d-49c7-a83f-fdf247443c1e"/>
    <xsd:import namespace="6406a0b7-bb9d-4938-a912-b88987d9d2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8e449-5d9d-49c7-a83f-fdf247443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f28b069-5a03-4951-9a48-491d00f2cb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6a0b7-bb9d-4938-a912-b88987d9d2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fc6ca8-1454-4af8-8765-e4fa560a7e2a}" ma:internalName="TaxCatchAll" ma:showField="CatchAllData" ma:web="6406a0b7-bb9d-4938-a912-b88987d9d2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06a0b7-bb9d-4938-a912-b88987d9d2cc" xsi:nil="true"/>
    <lcf76f155ced4ddcb4097134ff3c332f xmlns="4608e449-5d9d-49c7-a83f-fdf247443c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580FD1-0ED8-4D1E-BDAB-C6CE39458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8e449-5d9d-49c7-a83f-fdf247443c1e"/>
    <ds:schemaRef ds:uri="6406a0b7-bb9d-4938-a912-b88987d9d2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E5488A-C687-4827-81BE-3AD13F4B3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D638F4-7188-4E33-B117-64C35E4E9C7E}">
  <ds:schemaRefs>
    <ds:schemaRef ds:uri="http://schemas.microsoft.com/office/2006/metadata/properties"/>
    <ds:schemaRef ds:uri="http://schemas.microsoft.com/office/infopath/2007/PartnerControls"/>
    <ds:schemaRef ds:uri="6406a0b7-bb9d-4938-a912-b88987d9d2cc"/>
    <ds:schemaRef ds:uri="4608e449-5d9d-49c7-a83f-fdf247443c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480</Words>
  <Application>Microsoft Office PowerPoint</Application>
  <PresentationFormat>Panorámica</PresentationFormat>
  <Paragraphs>92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Florencia Zaballa</cp:lastModifiedBy>
  <cp:revision>11</cp:revision>
  <dcterms:created xsi:type="dcterms:W3CDTF">2021-05-07T13:01:27Z</dcterms:created>
  <dcterms:modified xsi:type="dcterms:W3CDTF">2023-03-07T12:57:53Z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0x010100CDFA42BC6A1CFD4889DFAC049FF94A93</vt:lpwstr>
  </property>
  <property fmtid="{D5CDD505-2E9C-101B-9397-08002B2CF9AE}" pid="3" name="MediaServiceImageTags">
    <vt:lpwstr/>
  </property>
</Properties>
</file>